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862" r:id="rId2"/>
  </p:sldMasterIdLst>
  <p:notesMasterIdLst>
    <p:notesMasterId r:id="rId29"/>
  </p:notesMasterIdLst>
  <p:handoutMasterIdLst>
    <p:handoutMasterId r:id="rId30"/>
  </p:handoutMasterIdLst>
  <p:sldIdLst>
    <p:sldId id="258" r:id="rId3"/>
    <p:sldId id="292" r:id="rId4"/>
    <p:sldId id="314" r:id="rId5"/>
    <p:sldId id="326" r:id="rId6"/>
    <p:sldId id="301" r:id="rId7"/>
    <p:sldId id="319" r:id="rId8"/>
    <p:sldId id="289" r:id="rId9"/>
    <p:sldId id="318" r:id="rId10"/>
    <p:sldId id="309" r:id="rId11"/>
    <p:sldId id="302" r:id="rId12"/>
    <p:sldId id="304" r:id="rId13"/>
    <p:sldId id="317" r:id="rId14"/>
    <p:sldId id="316" r:id="rId15"/>
    <p:sldId id="293" r:id="rId16"/>
    <p:sldId id="325" r:id="rId17"/>
    <p:sldId id="323" r:id="rId18"/>
    <p:sldId id="322" r:id="rId19"/>
    <p:sldId id="321" r:id="rId20"/>
    <p:sldId id="300" r:id="rId21"/>
    <p:sldId id="297" r:id="rId22"/>
    <p:sldId id="276" r:id="rId23"/>
    <p:sldId id="327" r:id="rId24"/>
    <p:sldId id="328" r:id="rId25"/>
    <p:sldId id="306" r:id="rId26"/>
    <p:sldId id="313" r:id="rId27"/>
    <p:sldId id="299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dro Leon" initials="PL" lastIdx="4" clrIdx="0"/>
  <p:cmAuthor id="1" name="Lorrie Cranor" initials="LC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F2431"/>
    <a:srgbClr val="FFFF66"/>
    <a:srgbClr val="1000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55" autoAdjust="0"/>
    <p:restoredTop sz="84455" autoAdjust="0"/>
  </p:normalViewPr>
  <p:slideViewPr>
    <p:cSldViewPr snapToGrid="0" showGuides="1">
      <p:cViewPr varScale="1">
        <p:scale>
          <a:sx n="58" d="100"/>
          <a:sy n="58" d="100"/>
        </p:scale>
        <p:origin x="-1722" y="-78"/>
      </p:cViewPr>
      <p:guideLst>
        <p:guide orient="horz" pos="2121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0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CEB4C-EE64-5B42-AFF7-46BEAF0D3500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00276-67CC-8E4E-B342-B7634C502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506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7447D-865A-B141-A34C-547C64FA5893}" type="datetimeFigureOut">
              <a:rPr lang="en-US" smtClean="0"/>
              <a:pPr/>
              <a:t>3/15/2014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2939B-DECB-1845-9338-B38A35EC5D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546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Presented at USEC 2014</a:t>
            </a:r>
          </a:p>
          <a:p>
            <a:r>
              <a:rPr lang="en-US" dirty="0" smtClean="0"/>
              <a:t>http://www.usecap.org/usec14.html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2939B-DECB-1845-9338-B38A35EC5D1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77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app developers (87.4\%) used at least one analytics company,  with one in five using two or more analytics companies.</a:t>
            </a:r>
          </a:p>
          <a:p>
            <a:r>
              <a:rPr lang="en-US" dirty="0" smtClean="0"/>
              <a:t>Most apps also used an advertising company: 86.5\% selected one or more advertising companies in use, using on average 1.78 ad companies (SD=1.33).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2939B-DECB-1845-9338-B38A35EC5D1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20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tools or documents that help</a:t>
            </a:r>
            <a:r>
              <a:rPr lang="en-US" baseline="0" dirty="0" smtClean="0"/>
              <a:t> app developers make privacy decisions discuss third-party data sharing.  For example, The CA AG recommendation says that app developers should…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2939B-DECB-1845-9338-B38A35EC5D1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01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indicates that users are confused about the term ‘third-party tools’ and that tools and documents should clarify that these include ads and analytics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Pie chart fonts are to small to see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2939B-DECB-1845-9338-B38A35EC5D1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41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Ooputunities</a:t>
            </a:r>
            <a:r>
              <a:rPr lang="en-US" dirty="0" smtClean="0"/>
              <a:t> to teach </a:t>
            </a:r>
          </a:p>
          <a:p>
            <a:r>
              <a:rPr lang="en-US" dirty="0" smtClean="0"/>
              <a:t>So what or now what? </a:t>
            </a:r>
          </a:p>
          <a:p>
            <a:r>
              <a:rPr lang="en-US" dirty="0" smtClean="0"/>
              <a:t>Call to action</a:t>
            </a:r>
          </a:p>
          <a:p>
            <a:r>
              <a:rPr lang="en-US" dirty="0" smtClean="0"/>
              <a:t> - usable tools</a:t>
            </a:r>
          </a:p>
          <a:p>
            <a:r>
              <a:rPr lang="en-US" dirty="0" smtClean="0"/>
              <a:t>- third-party </a:t>
            </a:r>
            <a:r>
              <a:rPr lang="en-US" smtClean="0"/>
              <a:t>librarues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2939B-DECB-1845-9338-B38A35EC5D1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91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app developers (87.4\%) used at least one analytics company,  with one in five using two or more analytics companies.</a:t>
            </a:r>
          </a:p>
          <a:p>
            <a:r>
              <a:rPr lang="en-US" dirty="0" smtClean="0"/>
              <a:t>Most apps also used an advertising company: 86.5\% selected one or more advertising companies in use, using on average 1.78 ad companies (SD=1.33).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2939B-DECB-1845-9338-B38A35EC5D1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20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 if anyone,</a:t>
            </a:r>
            <a:r>
              <a:rPr lang="en-US" baseline="0" dirty="0" smtClean="0"/>
              <a:t> do you turn to when you have questions about privacy </a:t>
            </a:r>
            <a:r>
              <a:rPr lang="en-US" baseline="0" smtClean="0"/>
              <a:t>and security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2939B-DECB-1845-9338-B38A35EC5D1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50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2939B-DECB-1845-9338-B38A35EC5D1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77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Opportunities to teach </a:t>
            </a:r>
          </a:p>
          <a:p>
            <a:r>
              <a:rPr lang="en-US" dirty="0" smtClean="0"/>
              <a:t>So what or now what? </a:t>
            </a:r>
          </a:p>
          <a:p>
            <a:r>
              <a:rPr lang="en-US" dirty="0" smtClean="0"/>
              <a:t>Call to action</a:t>
            </a:r>
          </a:p>
          <a:p>
            <a:r>
              <a:rPr lang="en-US" dirty="0" smtClean="0"/>
              <a:t>- </a:t>
            </a:r>
            <a:r>
              <a:rPr lang="en-US" dirty="0" smtClean="0"/>
              <a:t>usable tools</a:t>
            </a:r>
          </a:p>
          <a:p>
            <a:r>
              <a:rPr lang="en-US" dirty="0" smtClean="0"/>
              <a:t>- third-party </a:t>
            </a:r>
            <a:r>
              <a:rPr lang="en-US" dirty="0" err="1" smtClean="0"/>
              <a:t>librarues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2939B-DECB-1845-9338-B38A35EC5D1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91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2939B-DECB-1845-9338-B38A35EC5D1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4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Discarded 232 results.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2939B-DECB-1845-9338-B38A35EC5D1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32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400" dirty="0" smtClean="0"/>
              <a:t>1 employee: 5%</a:t>
            </a:r>
          </a:p>
          <a:p>
            <a:pPr lvl="1"/>
            <a:r>
              <a:rPr lang="en-US" sz="2400" dirty="0" smtClean="0"/>
              <a:t>2-9 employees: 15%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10-30 employees: 20%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31-100 employees: 48%</a:t>
            </a:r>
          </a:p>
          <a:p>
            <a:pPr lvl="1"/>
            <a:r>
              <a:rPr lang="en-US" sz="2400" dirty="0" smtClean="0"/>
              <a:t>100+ employees: 12%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2939B-DECB-1845-9338-B38A35EC5D1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63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 found that the size of a company does help determine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whether they have a CPO (2  test p&lt; 0.001), whether they have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privacy policy (2  tests p=.002), and whether they encrypt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everything (2  tests p&lt; 0.001). However, the company size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not correlated with SSL using the conservative corrected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significance level (2  tests p=.009).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2939B-DECB-1845-9338-B38A35EC5D1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23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“Who, if anyone, do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turn to when you have questions about consumer privacy and security?”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2939B-DECB-1845-9338-B38A35EC5D1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30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“Who, if anyone, do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turn to when you have questions about consumer privacy and security?”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Options included: Developers from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meetups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developers within my company,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lawert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within and outside company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Kruskal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-Wallis test p&lt;.0001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2939B-DECB-1845-9338-B38A35EC5D1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4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728515"/>
            <a:ext cx="9144000" cy="112948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4162564" y="5913737"/>
            <a:ext cx="1889379" cy="687705"/>
            <a:chOff x="3616824" y="5924233"/>
            <a:chExt cx="1889379" cy="687705"/>
          </a:xfrm>
        </p:grpSpPr>
        <p:sp>
          <p:nvSpPr>
            <p:cNvPr id="4" name="Rectangle 3"/>
            <p:cNvSpPr/>
            <p:nvPr/>
          </p:nvSpPr>
          <p:spPr>
            <a:xfrm>
              <a:off x="3654858" y="6103105"/>
              <a:ext cx="740109" cy="4766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isr_logo_308_r2.eps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16824" y="5924233"/>
              <a:ext cx="1889379" cy="687705"/>
            </a:xfrm>
            <a:prstGeom prst="rect">
              <a:avLst/>
            </a:prstGeom>
          </p:spPr>
        </p:pic>
      </p:grpSp>
      <p:pic>
        <p:nvPicPr>
          <p:cNvPr id="6" name="Picture 5" descr="cups-round-text-cylab.pd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97040" y="1081088"/>
            <a:ext cx="4572000" cy="45720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761428" y="5910495"/>
            <a:ext cx="1764174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  <a:latin typeface="Whitney-Light"/>
                <a:cs typeface="Whitney-Light"/>
              </a:rPr>
              <a:t>Engineering &amp; </a:t>
            </a:r>
            <a:br>
              <a:rPr lang="en-US" sz="2400" dirty="0" smtClean="0">
                <a:solidFill>
                  <a:schemeClr val="accent3"/>
                </a:solidFill>
                <a:latin typeface="Whitney-Light"/>
                <a:cs typeface="Whitney-Light"/>
              </a:rPr>
            </a:br>
            <a:r>
              <a:rPr lang="en-US" sz="2400" dirty="0" smtClean="0">
                <a:solidFill>
                  <a:schemeClr val="accent3"/>
                </a:solidFill>
                <a:latin typeface="Whitney-Light"/>
                <a:cs typeface="Whitney-Light"/>
              </a:rPr>
              <a:t>Public Policy</a:t>
            </a:r>
            <a:endParaRPr lang="en-US" sz="2400" dirty="0">
              <a:solidFill>
                <a:schemeClr val="accent3"/>
              </a:solidFill>
              <a:latin typeface="Whitney-Light"/>
              <a:cs typeface="Whitney-Light"/>
            </a:endParaRPr>
          </a:p>
        </p:txBody>
      </p:sp>
      <p:pic>
        <p:nvPicPr>
          <p:cNvPr id="8" name="Picture 7" descr="CyLab_Unitmark.ai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0454" y="5817646"/>
            <a:ext cx="4114800" cy="1371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728515"/>
            <a:ext cx="9144000" cy="112948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6569613" y="5913737"/>
            <a:ext cx="1889379" cy="687705"/>
            <a:chOff x="3616824" y="5924233"/>
            <a:chExt cx="1889379" cy="687705"/>
          </a:xfrm>
        </p:grpSpPr>
        <p:sp>
          <p:nvSpPr>
            <p:cNvPr id="4" name="Rectangle 3"/>
            <p:cNvSpPr/>
            <p:nvPr/>
          </p:nvSpPr>
          <p:spPr>
            <a:xfrm>
              <a:off x="3654858" y="6103105"/>
              <a:ext cx="740109" cy="4766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isr_logo_308_r2.eps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16824" y="5924233"/>
              <a:ext cx="1889379" cy="687705"/>
            </a:xfrm>
            <a:prstGeom prst="rect">
              <a:avLst/>
            </a:prstGeom>
          </p:spPr>
        </p:pic>
      </p:grpSp>
      <p:pic>
        <p:nvPicPr>
          <p:cNvPr id="6" name="Picture 5" descr="cups-round-text-cylab.pd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97040" y="1081088"/>
            <a:ext cx="4572000" cy="4572000"/>
          </a:xfrm>
          <a:prstGeom prst="rect">
            <a:avLst/>
          </a:prstGeom>
        </p:spPr>
      </p:pic>
      <p:pic>
        <p:nvPicPr>
          <p:cNvPr id="8" name="Picture 7" descr="CyLab_Unitmark.ai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0454" y="5817646"/>
            <a:ext cx="4114800" cy="1371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728515"/>
            <a:ext cx="9144000" cy="112948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ups-round-text-cylab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97040" y="1081088"/>
            <a:ext cx="4572000" cy="45720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761428" y="5910495"/>
            <a:ext cx="1764174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  <a:latin typeface="Whitney-Light"/>
                <a:cs typeface="Whitney-Light"/>
              </a:rPr>
              <a:t>Engineering &amp; </a:t>
            </a:r>
            <a:br>
              <a:rPr lang="en-US" sz="2400" dirty="0" smtClean="0">
                <a:solidFill>
                  <a:schemeClr val="accent3"/>
                </a:solidFill>
                <a:latin typeface="Whitney-Light"/>
                <a:cs typeface="Whitney-Light"/>
              </a:rPr>
            </a:br>
            <a:r>
              <a:rPr lang="en-US" sz="2400" dirty="0" smtClean="0">
                <a:solidFill>
                  <a:schemeClr val="accent3"/>
                </a:solidFill>
                <a:latin typeface="Whitney-Light"/>
                <a:cs typeface="Whitney-Light"/>
              </a:rPr>
              <a:t>Public Policy</a:t>
            </a:r>
            <a:endParaRPr lang="en-US" sz="2400" dirty="0">
              <a:solidFill>
                <a:schemeClr val="accent3"/>
              </a:solidFill>
              <a:latin typeface="Whitney-Light"/>
              <a:cs typeface="Whitney-Light"/>
            </a:endParaRPr>
          </a:p>
        </p:txBody>
      </p:sp>
      <p:pic>
        <p:nvPicPr>
          <p:cNvPr id="8" name="Picture 7" descr="CyLab_Unitmark.ai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0454" y="5817646"/>
            <a:ext cx="4114800" cy="1371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728515"/>
            <a:ext cx="9144000" cy="112948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4480097" y="5913737"/>
            <a:ext cx="1889379" cy="687705"/>
            <a:chOff x="3616824" y="5924233"/>
            <a:chExt cx="1889379" cy="687705"/>
          </a:xfrm>
        </p:grpSpPr>
        <p:sp>
          <p:nvSpPr>
            <p:cNvPr id="4" name="Rectangle 3"/>
            <p:cNvSpPr/>
            <p:nvPr/>
          </p:nvSpPr>
          <p:spPr>
            <a:xfrm>
              <a:off x="3654858" y="6103105"/>
              <a:ext cx="740109" cy="4766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isr_logo_308_r2.eps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16824" y="5924233"/>
              <a:ext cx="1889379" cy="687705"/>
            </a:xfrm>
            <a:prstGeom prst="rect">
              <a:avLst/>
            </a:prstGeom>
          </p:spPr>
        </p:pic>
      </p:grpSp>
      <p:pic>
        <p:nvPicPr>
          <p:cNvPr id="6" name="Picture 5" descr="cups-round-text-cylab.pd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1946" y="5013850"/>
            <a:ext cx="1828800" cy="18288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956045" y="5910495"/>
            <a:ext cx="1764174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  <a:latin typeface="Whitney-Light"/>
                <a:cs typeface="Whitney-Light"/>
              </a:rPr>
              <a:t>Engineering &amp; </a:t>
            </a:r>
            <a:br>
              <a:rPr lang="en-US" sz="2400" dirty="0" smtClean="0">
                <a:solidFill>
                  <a:schemeClr val="accent3"/>
                </a:solidFill>
                <a:latin typeface="Whitney-Light"/>
                <a:cs typeface="Whitney-Light"/>
              </a:rPr>
            </a:br>
            <a:r>
              <a:rPr lang="en-US" sz="2400" dirty="0" smtClean="0">
                <a:solidFill>
                  <a:schemeClr val="accent3"/>
                </a:solidFill>
                <a:latin typeface="Whitney-Light"/>
                <a:cs typeface="Whitney-Light"/>
              </a:rPr>
              <a:t>Public Policy</a:t>
            </a:r>
            <a:endParaRPr lang="en-US" sz="2400" dirty="0">
              <a:solidFill>
                <a:schemeClr val="accent3"/>
              </a:solidFill>
              <a:latin typeface="Whitney-Light"/>
              <a:cs typeface="Whitney-Light"/>
            </a:endParaRPr>
          </a:p>
        </p:txBody>
      </p:sp>
      <p:pic>
        <p:nvPicPr>
          <p:cNvPr id="9" name="Picture 8" descr="CyLab_UnitmarkStacked.ai"/>
          <p:cNvPicPr>
            <a:picLocks noChangeAspect="1"/>
          </p:cNvPicPr>
          <p:nvPr userDrawn="1"/>
        </p:nvPicPr>
        <p:blipFill>
          <a:blip r:embed="rId4"/>
          <a:srcRect l="13534" r="57771"/>
          <a:stretch>
            <a:fillRect/>
          </a:stretch>
        </p:blipFill>
        <p:spPr>
          <a:xfrm>
            <a:off x="2846582" y="5803902"/>
            <a:ext cx="944574" cy="109728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620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728515"/>
            <a:ext cx="9144000" cy="112948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ups-round-text-cylab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9188" y="5029200"/>
            <a:ext cx="1828800" cy="18288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177614" y="5930978"/>
            <a:ext cx="1764174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  <a:latin typeface="Whitney-Light"/>
                <a:cs typeface="Whitney-Light"/>
              </a:rPr>
              <a:t>Engineering &amp; </a:t>
            </a:r>
            <a:br>
              <a:rPr lang="en-US" sz="2400" dirty="0" smtClean="0">
                <a:solidFill>
                  <a:schemeClr val="accent3"/>
                </a:solidFill>
                <a:latin typeface="Whitney-Light"/>
                <a:cs typeface="Whitney-Light"/>
              </a:rPr>
            </a:br>
            <a:r>
              <a:rPr lang="en-US" sz="2400" dirty="0" smtClean="0">
                <a:solidFill>
                  <a:schemeClr val="accent3"/>
                </a:solidFill>
                <a:latin typeface="Whitney-Light"/>
                <a:cs typeface="Whitney-Light"/>
              </a:rPr>
              <a:t>Public Policy</a:t>
            </a:r>
            <a:endParaRPr lang="en-US" sz="2400" dirty="0">
              <a:solidFill>
                <a:schemeClr val="accent3"/>
              </a:solidFill>
              <a:latin typeface="Whitney-Light"/>
              <a:cs typeface="Whitney-Light"/>
            </a:endParaRPr>
          </a:p>
        </p:txBody>
      </p:sp>
      <p:pic>
        <p:nvPicPr>
          <p:cNvPr id="9" name="Picture 8" descr="CyLab_UnitmarkStacked.ai"/>
          <p:cNvPicPr>
            <a:picLocks noChangeAspect="1"/>
          </p:cNvPicPr>
          <p:nvPr userDrawn="1"/>
        </p:nvPicPr>
        <p:blipFill>
          <a:blip r:embed="rId3"/>
          <a:srcRect l="13534" r="57771"/>
          <a:stretch>
            <a:fillRect/>
          </a:stretch>
        </p:blipFill>
        <p:spPr>
          <a:xfrm>
            <a:off x="1945242" y="5801688"/>
            <a:ext cx="944574" cy="109728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620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728515"/>
            <a:ext cx="9144000" cy="112948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ups-round-text-cylab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9188" y="5029200"/>
            <a:ext cx="1828800" cy="1828800"/>
          </a:xfrm>
          <a:prstGeom prst="rect">
            <a:avLst/>
          </a:prstGeom>
        </p:spPr>
      </p:pic>
      <p:pic>
        <p:nvPicPr>
          <p:cNvPr id="9" name="Picture 8" descr="CyLab_UnitmarkStacked.ai"/>
          <p:cNvPicPr>
            <a:picLocks noChangeAspect="1"/>
          </p:cNvPicPr>
          <p:nvPr userDrawn="1"/>
        </p:nvPicPr>
        <p:blipFill>
          <a:blip r:embed="rId3"/>
          <a:srcRect l="13534" r="57771"/>
          <a:stretch>
            <a:fillRect/>
          </a:stretch>
        </p:blipFill>
        <p:spPr>
          <a:xfrm>
            <a:off x="1945242" y="5801688"/>
            <a:ext cx="944574" cy="109728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620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6016474" y="5913737"/>
            <a:ext cx="1889379" cy="687705"/>
            <a:chOff x="3616824" y="5924233"/>
            <a:chExt cx="1889379" cy="687705"/>
          </a:xfrm>
        </p:grpSpPr>
        <p:sp>
          <p:nvSpPr>
            <p:cNvPr id="10" name="Rectangle 9"/>
            <p:cNvSpPr/>
            <p:nvPr/>
          </p:nvSpPr>
          <p:spPr>
            <a:xfrm>
              <a:off x="3654858" y="6103105"/>
              <a:ext cx="740109" cy="4766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isr_logo_308_r2.eps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16824" y="5924233"/>
              <a:ext cx="1889379" cy="68770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5756738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5756738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581914" y="1"/>
            <a:ext cx="2562086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ups-round-text-cylab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35973" y="4292890"/>
            <a:ext cx="2194560" cy="2194560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6791736" y="2138232"/>
            <a:ext cx="1889379" cy="687705"/>
            <a:chOff x="6778501" y="1644920"/>
            <a:chExt cx="1889379" cy="687705"/>
          </a:xfrm>
        </p:grpSpPr>
        <p:sp>
          <p:nvSpPr>
            <p:cNvPr id="8" name="Rectangle 7"/>
            <p:cNvSpPr/>
            <p:nvPr/>
          </p:nvSpPr>
          <p:spPr>
            <a:xfrm>
              <a:off x="6858002" y="1804026"/>
              <a:ext cx="651566" cy="50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isr_logo_308_r2.ep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8501" y="1644920"/>
              <a:ext cx="1889379" cy="687705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 userDrawn="1"/>
        </p:nvSpPr>
        <p:spPr>
          <a:xfrm>
            <a:off x="6759701" y="3131641"/>
            <a:ext cx="2058203" cy="8617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  <a:latin typeface="Whitney-Light"/>
                <a:cs typeface="Whitney-Light"/>
              </a:rPr>
              <a:t>Engineering &amp; </a:t>
            </a:r>
            <a:br>
              <a:rPr lang="en-US" sz="2800" dirty="0" smtClean="0">
                <a:solidFill>
                  <a:schemeClr val="accent3"/>
                </a:solidFill>
                <a:latin typeface="Whitney-Light"/>
                <a:cs typeface="Whitney-Light"/>
              </a:rPr>
            </a:br>
            <a:r>
              <a:rPr lang="en-US" sz="2800" dirty="0" smtClean="0">
                <a:solidFill>
                  <a:schemeClr val="accent3"/>
                </a:solidFill>
                <a:latin typeface="Whitney-Light"/>
                <a:cs typeface="Whitney-Light"/>
              </a:rPr>
              <a:t>Public Policy</a:t>
            </a:r>
            <a:endParaRPr lang="en-US" sz="2800" dirty="0">
              <a:solidFill>
                <a:schemeClr val="accent3"/>
              </a:solidFill>
              <a:latin typeface="Whitney-Light"/>
              <a:cs typeface="Whitney-Light"/>
            </a:endParaRPr>
          </a:p>
        </p:txBody>
      </p:sp>
      <p:pic>
        <p:nvPicPr>
          <p:cNvPr id="11" name="Picture 10" descr="CyLab_UnitmarkStacked.ai"/>
          <p:cNvPicPr>
            <a:picLocks noChangeAspect="1"/>
          </p:cNvPicPr>
          <p:nvPr userDrawn="1"/>
        </p:nvPicPr>
        <p:blipFill>
          <a:blip r:embed="rId4"/>
          <a:srcRect l="13534" r="57771"/>
          <a:stretch>
            <a:fillRect/>
          </a:stretch>
        </p:blipFill>
        <p:spPr>
          <a:xfrm>
            <a:off x="6769446" y="257901"/>
            <a:ext cx="1574290" cy="1828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816100"/>
            <a:ext cx="7772400" cy="4343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0960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72E07A8-B67C-3D41-8F77-6A05CF96590C}" type="datetime1">
              <a:rPr lang="en-US" smtClean="0"/>
              <a:t>3/15/2014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0960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3810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6BC6B115-5A56-3E43-9D20-482847D3A6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0485-DC15-9942-B43A-22C1B78D478A}" type="datetime1">
              <a:rPr lang="en-US" smtClean="0"/>
              <a:t>3/15/2014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C7ECD-EA38-0A4C-9094-3B7CAF076D77}" type="datetime1">
              <a:rPr lang="en-US" smtClean="0"/>
              <a:t>3/15/2014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C32C-E2D4-434C-9C1C-3A5DC7EEB402}" type="datetime1">
              <a:rPr lang="en-US" smtClean="0"/>
              <a:t>3/15/2014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EF1D-7875-0349-82B1-046D0664AD9C}" type="datetime1">
              <a:rPr lang="en-US" smtClean="0"/>
              <a:t>3/15/2014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035A-09F2-0845-95E9-61104990293E}" type="datetime1">
              <a:rPr lang="en-US" smtClean="0"/>
              <a:t>3/15/2014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5756738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5756738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581914" y="1"/>
            <a:ext cx="2562086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ups-round-text-cylab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35973" y="4292890"/>
            <a:ext cx="2194560" cy="219456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759701" y="2629783"/>
            <a:ext cx="2058203" cy="8617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  <a:latin typeface="Whitney-Light"/>
                <a:cs typeface="Whitney-Light"/>
              </a:rPr>
              <a:t>Engineering &amp; </a:t>
            </a:r>
            <a:br>
              <a:rPr lang="en-US" sz="2800" dirty="0" smtClean="0">
                <a:solidFill>
                  <a:schemeClr val="accent3"/>
                </a:solidFill>
                <a:latin typeface="Whitney-Light"/>
                <a:cs typeface="Whitney-Light"/>
              </a:rPr>
            </a:br>
            <a:r>
              <a:rPr lang="en-US" sz="2800" dirty="0" smtClean="0">
                <a:solidFill>
                  <a:schemeClr val="accent3"/>
                </a:solidFill>
                <a:latin typeface="Whitney-Light"/>
                <a:cs typeface="Whitney-Light"/>
              </a:rPr>
              <a:t>Public Policy</a:t>
            </a:r>
            <a:endParaRPr lang="en-US" sz="2800" dirty="0">
              <a:solidFill>
                <a:schemeClr val="accent3"/>
              </a:solidFill>
              <a:latin typeface="Whitney-Light"/>
              <a:cs typeface="Whitney-Light"/>
            </a:endParaRPr>
          </a:p>
        </p:txBody>
      </p:sp>
      <p:pic>
        <p:nvPicPr>
          <p:cNvPr id="11" name="Picture 10" descr="CyLab_UnitmarkStacked.ai"/>
          <p:cNvPicPr>
            <a:picLocks noChangeAspect="1"/>
          </p:cNvPicPr>
          <p:nvPr userDrawn="1"/>
        </p:nvPicPr>
        <p:blipFill>
          <a:blip r:embed="rId3"/>
          <a:srcRect l="13534" r="57771"/>
          <a:stretch>
            <a:fillRect/>
          </a:stretch>
        </p:blipFill>
        <p:spPr>
          <a:xfrm>
            <a:off x="6769446" y="257901"/>
            <a:ext cx="1574290" cy="1828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5EBD7-03F8-5648-BA05-7B29813E09E1}" type="datetime1">
              <a:rPr lang="en-US" smtClean="0"/>
              <a:t>3/15/2014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CDF1E-9591-A643-A114-C7DD231CC92D}" type="datetime1">
              <a:rPr lang="en-US" smtClean="0"/>
              <a:t>3/15/2014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F825-9393-4645-944A-692A8F916DE3}" type="datetime1">
              <a:rPr lang="en-US" smtClean="0"/>
              <a:t>3/15/2014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3817-8A93-1741-8D8B-EA363DC6690D}" type="datetime1">
              <a:rPr lang="en-US" smtClean="0"/>
              <a:t>3/15/2014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58E5-F9BB-0C4D-B562-7484BB992569}" type="datetime1">
              <a:rPr lang="en-US" smtClean="0"/>
              <a:t>3/15/2014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95773-48EE-6549-B18C-B08EBAA6738C}" type="datetime1">
              <a:rPr lang="en-US" smtClean="0"/>
              <a:t>3/15/2014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5756738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5756738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581914" y="1"/>
            <a:ext cx="2562086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ups-round-text-cylab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35973" y="4292890"/>
            <a:ext cx="2194560" cy="2194560"/>
          </a:xfrm>
          <a:prstGeom prst="rect">
            <a:avLst/>
          </a:prstGeom>
        </p:spPr>
      </p:pic>
      <p:grpSp>
        <p:nvGrpSpPr>
          <p:cNvPr id="5" name="Group 6"/>
          <p:cNvGrpSpPr/>
          <p:nvPr userDrawn="1"/>
        </p:nvGrpSpPr>
        <p:grpSpPr>
          <a:xfrm>
            <a:off x="6791736" y="2629848"/>
            <a:ext cx="1889379" cy="687705"/>
            <a:chOff x="6778501" y="1644920"/>
            <a:chExt cx="1889379" cy="687705"/>
          </a:xfrm>
        </p:grpSpPr>
        <p:sp>
          <p:nvSpPr>
            <p:cNvPr id="8" name="Rectangle 7"/>
            <p:cNvSpPr/>
            <p:nvPr/>
          </p:nvSpPr>
          <p:spPr>
            <a:xfrm>
              <a:off x="6858002" y="1804026"/>
              <a:ext cx="651566" cy="50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isr_logo_308_r2.ep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8501" y="1644920"/>
              <a:ext cx="1889379" cy="687705"/>
            </a:xfrm>
            <a:prstGeom prst="rect">
              <a:avLst/>
            </a:prstGeom>
          </p:spPr>
        </p:pic>
      </p:grpSp>
      <p:pic>
        <p:nvPicPr>
          <p:cNvPr id="11" name="Picture 10" descr="CyLab_UnitmarkStacked.ai"/>
          <p:cNvPicPr>
            <a:picLocks noChangeAspect="1"/>
          </p:cNvPicPr>
          <p:nvPr userDrawn="1"/>
        </p:nvPicPr>
        <p:blipFill>
          <a:blip r:embed="rId4"/>
          <a:srcRect l="13534" r="57771"/>
          <a:stretch>
            <a:fillRect/>
          </a:stretch>
        </p:blipFill>
        <p:spPr>
          <a:xfrm>
            <a:off x="6769446" y="257901"/>
            <a:ext cx="1574290" cy="1828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5756738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5756738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581914" y="1"/>
            <a:ext cx="2562086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ups-round-text-cylab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35973" y="4292890"/>
            <a:ext cx="2194560" cy="2194560"/>
          </a:xfrm>
          <a:prstGeom prst="rect">
            <a:avLst/>
          </a:prstGeom>
        </p:spPr>
      </p:pic>
      <p:pic>
        <p:nvPicPr>
          <p:cNvPr id="11" name="Picture 10" descr="CyLab_UnitmarkStacked.ai"/>
          <p:cNvPicPr>
            <a:picLocks noChangeAspect="1"/>
          </p:cNvPicPr>
          <p:nvPr userDrawn="1"/>
        </p:nvPicPr>
        <p:blipFill>
          <a:blip r:embed="rId3"/>
          <a:srcRect l="13534" r="57771"/>
          <a:stretch>
            <a:fillRect/>
          </a:stretch>
        </p:blipFill>
        <p:spPr>
          <a:xfrm>
            <a:off x="6769446" y="257901"/>
            <a:ext cx="1574290" cy="1828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7344946" y="3429000"/>
            <a:ext cx="1491025" cy="14910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981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30213"/>
            <a:ext cx="8242300" cy="639762"/>
          </a:xfrm>
        </p:spPr>
        <p:txBody>
          <a:bodyPr anchor="b"/>
          <a:lstStyle>
            <a:lvl1pPr marL="0" indent="0">
              <a:buNone/>
              <a:defRPr sz="3200" b="0" i="0">
                <a:solidFill>
                  <a:schemeClr val="accent1"/>
                </a:solidFill>
                <a:latin typeface="Helvetica Neue Medium"/>
                <a:cs typeface="Helvetica Neue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97400"/>
            <a:ext cx="8242300" cy="1528762"/>
          </a:xfrm>
        </p:spPr>
        <p:txBody>
          <a:bodyPr anchor="b"/>
          <a:lstStyle>
            <a:lvl1pPr>
              <a:buNone/>
              <a:defRPr sz="1400"/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200"/>
            </a:lvl4pPr>
            <a:lvl5pPr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" y="3771900"/>
            <a:ext cx="8258175" cy="639762"/>
          </a:xfrm>
        </p:spPr>
        <p:txBody>
          <a:bodyPr anchor="b"/>
          <a:lstStyle>
            <a:lvl1pPr marL="0" indent="0" algn="r">
              <a:buNone/>
              <a:defRPr sz="3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8" accel="50000" decel="5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68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38140" y="6381705"/>
            <a:ext cx="538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8B4B305-708A-924A-9E80-745704F9D34D}" type="slidenum">
              <a:rPr lang="en-US" sz="1400" b="1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cs typeface="Helvetica Neue"/>
              </a:rPr>
              <a:pPr algn="r"/>
              <a:t>‹#›</a:t>
            </a:fld>
            <a:endParaRPr lang="en-US" sz="1400" b="1" i="0" dirty="0">
              <a:solidFill>
                <a:schemeClr val="tx1">
                  <a:lumMod val="50000"/>
                  <a:lumOff val="50000"/>
                </a:schemeClr>
              </a:solidFill>
              <a:latin typeface="Helvetica Neue"/>
              <a:cs typeface="Helvetica Neu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71" r:id="rId3"/>
    <p:sldLayoutId id="2147483670" r:id="rId4"/>
    <p:sldLayoutId id="2147483672" r:id="rId5"/>
    <p:sldLayoutId id="2147483650" r:id="rId6"/>
    <p:sldLayoutId id="214748366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62" r:id="rId13"/>
    <p:sldLayoutId id="2147483664" r:id="rId14"/>
    <p:sldLayoutId id="2147483666" r:id="rId15"/>
    <p:sldLayoutId id="2147483665" r:id="rId16"/>
    <p:sldLayoutId id="2147483667" r:id="rId17"/>
    <p:sldLayoutId id="2147483668" r:id="rId18"/>
    <p:sldLayoutId id="2147483669" r:id="rId19"/>
    <p:sldLayoutId id="2147483656" r:id="rId20"/>
    <p:sldLayoutId id="2147483657" r:id="rId21"/>
    <p:sldLayoutId id="2147483658" r:id="rId22"/>
    <p:sldLayoutId id="2147483659" r:id="rId23"/>
    <p:sldLayoutId id="2147483661" r:id="rId2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0" i="0" kern="1200">
          <a:solidFill>
            <a:schemeClr val="tx1"/>
          </a:solidFill>
          <a:latin typeface="Helvetica Neue"/>
          <a:ea typeface="+mj-ea"/>
          <a:cs typeface="Helvetica Neue"/>
        </a:defRPr>
      </a:lvl1pPr>
    </p:titleStyle>
    <p:bodyStyle>
      <a:lvl1pPr marL="342900" indent="-342900" algn="l" defTabSz="457200" rtl="0" eaLnBrk="1" latinLnBrk="0" hangingPunct="1">
        <a:spcBef>
          <a:spcPts val="600"/>
        </a:spcBef>
        <a:spcAft>
          <a:spcPts val="1200"/>
        </a:spcAft>
        <a:buFont typeface="Arial"/>
        <a:buChar char="•"/>
        <a:defRPr sz="28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–"/>
        <a:defRPr sz="24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Saturday, March 15,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4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7363"/>
            <a:ext cx="5593342" cy="2573088"/>
          </a:xfrm>
        </p:spPr>
        <p:txBody>
          <a:bodyPr/>
          <a:lstStyle/>
          <a:p>
            <a:r>
              <a:rPr lang="en-US" dirty="0"/>
              <a:t>The Privacy and Security Behaviors of Smartphone</a:t>
            </a:r>
            <a:br>
              <a:rPr lang="en-US" dirty="0"/>
            </a:br>
            <a:r>
              <a:rPr lang="en-US" dirty="0"/>
              <a:t>App Developers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Rebecca Balebako, Abigail Marsh, </a:t>
            </a:r>
            <a:r>
              <a:rPr lang="en-US" dirty="0" err="1"/>
              <a:t>Jialiu</a:t>
            </a:r>
            <a:r>
              <a:rPr lang="en-US" dirty="0"/>
              <a:t> Lin, Jason Hong, Lorrie Faith </a:t>
            </a:r>
            <a:r>
              <a:rPr lang="en-US" dirty="0" err="1"/>
              <a:t>Cranor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82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56"/>
    </mc:Choice>
    <mc:Fallback xmlns="">
      <p:transition xmlns:p14="http://schemas.microsoft.com/office/powerpoint/2010/main" spd="slow" advTm="915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On-line surveys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228 app developers 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Paid $5  (</a:t>
            </a:r>
            <a:r>
              <a:rPr lang="en-US" sz="2800" dirty="0" err="1" smtClean="0"/>
              <a:t>avg</a:t>
            </a:r>
            <a:r>
              <a:rPr lang="en-US" sz="2800" dirty="0" smtClean="0"/>
              <a:t>: 15 minutes)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Recruited through craigslist, </a:t>
            </a:r>
            <a:r>
              <a:rPr lang="en-US" sz="2800" dirty="0" err="1"/>
              <a:t>reddit</a:t>
            </a:r>
            <a:r>
              <a:rPr lang="en-US" sz="2800" dirty="0"/>
              <a:t>, Facebook, </a:t>
            </a:r>
            <a:r>
              <a:rPr lang="en-US" sz="2800" dirty="0" err="1" smtClean="0"/>
              <a:t>backpage.com</a:t>
            </a:r>
            <a:endParaRPr lang="en-US" sz="2800" dirty="0" smtClean="0"/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Developer demographics</a:t>
            </a:r>
          </a:p>
          <a:p>
            <a:pPr lvl="1"/>
            <a:r>
              <a:rPr lang="en-US" sz="2400" dirty="0" smtClean="0"/>
              <a:t>Majority were ‘Programmer </a:t>
            </a:r>
            <a:r>
              <a:rPr lang="en-US" sz="2400" dirty="0"/>
              <a:t>or Software </a:t>
            </a:r>
            <a:r>
              <a:rPr lang="en-US" sz="2400" dirty="0" smtClean="0"/>
              <a:t>Engineer’ or ‘Product </a:t>
            </a:r>
            <a:r>
              <a:rPr lang="en-US" sz="2400" dirty="0"/>
              <a:t>or Project </a:t>
            </a:r>
            <a:r>
              <a:rPr lang="en-US" sz="2400" dirty="0" smtClean="0"/>
              <a:t>Manager’ </a:t>
            </a:r>
          </a:p>
          <a:p>
            <a:pPr lvl="1"/>
            <a:r>
              <a:rPr lang="en-US" sz="2400" dirty="0" err="1" smtClean="0"/>
              <a:t>Avg</a:t>
            </a:r>
            <a:r>
              <a:rPr lang="en-US" sz="2400" dirty="0" smtClean="0"/>
              <a:t> age: 30 (18-50 years)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2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779"/>
    </mc:Choice>
    <mc:Fallback xmlns="">
      <p:transition xmlns:p14="http://schemas.microsoft.com/office/powerpoint/2010/main" spd="slow" advTm="7277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3952"/>
            <a:ext cx="8345030" cy="1058470"/>
          </a:xfrm>
        </p:spPr>
        <p:txBody>
          <a:bodyPr/>
          <a:lstStyle/>
          <a:p>
            <a:r>
              <a:rPr lang="en-US" dirty="0" smtClean="0"/>
              <a:t>Company demographics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Platforms</a:t>
            </a:r>
          </a:p>
          <a:p>
            <a:pPr lvl="1"/>
            <a:r>
              <a:rPr lang="en-US" sz="2400" dirty="0" err="1" smtClean="0"/>
              <a:t>iOS</a:t>
            </a:r>
            <a:r>
              <a:rPr lang="en-US" sz="2400" dirty="0" smtClean="0"/>
              <a:t> (62%) </a:t>
            </a:r>
            <a:endParaRPr lang="en-US" sz="2400" dirty="0"/>
          </a:p>
          <a:p>
            <a:pPr lvl="1"/>
            <a:r>
              <a:rPr lang="en-US" sz="2400" dirty="0" smtClean="0"/>
              <a:t>Android (62%)</a:t>
            </a:r>
          </a:p>
          <a:p>
            <a:pPr lvl="1"/>
            <a:r>
              <a:rPr lang="en-US" sz="2400" dirty="0" smtClean="0"/>
              <a:t>Windows (17%)</a:t>
            </a:r>
          </a:p>
          <a:p>
            <a:pPr lvl="1"/>
            <a:r>
              <a:rPr lang="en-US" sz="2400" dirty="0" smtClean="0"/>
              <a:t>Blackberry (4%)</a:t>
            </a:r>
          </a:p>
          <a:p>
            <a:pPr lvl="1"/>
            <a:r>
              <a:rPr lang="en-US" sz="2400" dirty="0" smtClean="0"/>
              <a:t>Palm (3%)</a:t>
            </a:r>
            <a:endParaRPr lang="en-US" sz="2800" dirty="0" smtClean="0"/>
          </a:p>
          <a:p>
            <a:r>
              <a:rPr lang="en-US" sz="2800" dirty="0" smtClean="0"/>
              <a:t>Large Company Size well-represented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6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23"/>
    </mc:Choice>
    <mc:Fallback xmlns="">
      <p:transition xmlns:p14="http://schemas.microsoft.com/office/powerpoint/2010/main" spd="slow" advTm="3002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93952"/>
            <a:ext cx="8380311" cy="1035660"/>
          </a:xfrm>
        </p:spPr>
        <p:txBody>
          <a:bodyPr>
            <a:normAutofit/>
          </a:bodyPr>
          <a:lstStyle/>
          <a:p>
            <a:r>
              <a:rPr lang="en-US" dirty="0" smtClean="0"/>
              <a:t>Data collected or stored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5470373"/>
              </p:ext>
            </p:extLst>
          </p:nvPr>
        </p:nvGraphicFramePr>
        <p:xfrm>
          <a:off x="457200" y="1752597"/>
          <a:ext cx="7696456" cy="22590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75709"/>
                <a:gridCol w="3120747"/>
              </a:tblGrid>
              <a:tr h="451805">
                <a:tc>
                  <a:txBody>
                    <a:bodyPr/>
                    <a:lstStyle/>
                    <a:p>
                      <a:r>
                        <a:rPr lang="en-US" dirty="0" smtClean="0"/>
                        <a:t>Behavior</a:t>
                      </a:r>
                      <a:endParaRPr lang="en-US" dirty="0"/>
                    </a:p>
                  </a:txBody>
                  <a:tcPr marL="84666" marR="846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Collect or Store</a:t>
                      </a:r>
                      <a:endParaRPr lang="en-US" dirty="0"/>
                    </a:p>
                  </a:txBody>
                  <a:tcPr marL="84666" marR="84666"/>
                </a:tc>
              </a:tr>
              <a:tr h="451805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Parameters specific to my app </a:t>
                      </a:r>
                      <a:endParaRPr lang="en-US" dirty="0"/>
                    </a:p>
                  </a:txBody>
                  <a:tcPr marL="84666" marR="84666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84%</a:t>
                      </a:r>
                    </a:p>
                  </a:txBody>
                  <a:tcPr marL="84666" marR="84666"/>
                </a:tc>
              </a:tr>
              <a:tr h="451805">
                <a:tc>
                  <a:txBody>
                    <a:bodyPr/>
                    <a:lstStyle/>
                    <a:p>
                      <a:r>
                        <a:rPr lang="en-US" dirty="0" smtClean="0"/>
                        <a:t>Which apps are installed</a:t>
                      </a:r>
                      <a:endParaRPr lang="en-US" dirty="0"/>
                    </a:p>
                  </a:txBody>
                  <a:tcPr marL="84666" marR="84666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74%</a:t>
                      </a:r>
                    </a:p>
                  </a:txBody>
                  <a:tcPr marL="84666" marR="84666"/>
                </a:tc>
              </a:tr>
              <a:tr h="451805"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</a:t>
                      </a:r>
                      <a:endParaRPr lang="en-US" dirty="0"/>
                    </a:p>
                  </a:txBody>
                  <a:tcPr marL="84666" marR="84666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72%</a:t>
                      </a:r>
                    </a:p>
                  </a:txBody>
                  <a:tcPr marL="84666" marR="84666"/>
                </a:tc>
              </a:tr>
              <a:tr h="451805">
                <a:tc>
                  <a:txBody>
                    <a:bodyPr/>
                    <a:lstStyle/>
                    <a:p>
                      <a:r>
                        <a:rPr lang="en-US" dirty="0" smtClean="0"/>
                        <a:t>Sensor information (not location-related)</a:t>
                      </a:r>
                      <a:endParaRPr lang="en-US" dirty="0"/>
                    </a:p>
                  </a:txBody>
                  <a:tcPr marL="84666" marR="84666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63%</a:t>
                      </a:r>
                    </a:p>
                  </a:txBody>
                  <a:tcPr marL="84666" marR="84666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7580" y="2718099"/>
            <a:ext cx="7850450" cy="369332"/>
          </a:xfrm>
          <a:prstGeom prst="rect">
            <a:avLst/>
          </a:prstGeom>
          <a:noFill/>
          <a:ln w="28575" cmpd="sng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296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9747">
        <p:fade/>
      </p:transition>
    </mc:Choice>
    <mc:Fallback xmlns="">
      <p:transition xmlns:p14="http://schemas.microsoft.com/office/powerpoint/2010/main" spd="med" advTm="697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Privacy and security behaviors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5955991"/>
              </p:ext>
            </p:extLst>
          </p:nvPr>
        </p:nvGraphicFramePr>
        <p:xfrm>
          <a:off x="457200" y="1752600"/>
          <a:ext cx="7638731" cy="20858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41390"/>
                <a:gridCol w="3097341"/>
              </a:tblGrid>
              <a:tr h="417172">
                <a:tc>
                  <a:txBody>
                    <a:bodyPr/>
                    <a:lstStyle/>
                    <a:p>
                      <a:r>
                        <a:rPr lang="en-US" dirty="0" smtClean="0"/>
                        <a:t>Behavior</a:t>
                      </a:r>
                      <a:endParaRPr lang="en-US" dirty="0"/>
                    </a:p>
                  </a:txBody>
                  <a:tcPr marL="84666" marR="8466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Percent</a:t>
                      </a:r>
                      <a:endParaRPr lang="en-US" dirty="0"/>
                    </a:p>
                  </a:txBody>
                  <a:tcPr marL="84666" marR="84666"/>
                </a:tc>
              </a:tr>
              <a:tr h="417172">
                <a:tc>
                  <a:txBody>
                    <a:bodyPr/>
                    <a:lstStyle/>
                    <a:p>
                      <a:r>
                        <a:rPr lang="en-US" dirty="0" smtClean="0"/>
                        <a:t>Use SSL </a:t>
                      </a:r>
                      <a:endParaRPr lang="en-US" dirty="0"/>
                    </a:p>
                  </a:txBody>
                  <a:tcPr marL="84666" marR="8466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84%</a:t>
                      </a:r>
                    </a:p>
                  </a:txBody>
                  <a:tcPr marL="84666" marR="84666"/>
                </a:tc>
              </a:tr>
              <a:tr h="417172">
                <a:tc>
                  <a:txBody>
                    <a:bodyPr/>
                    <a:lstStyle/>
                    <a:p>
                      <a:r>
                        <a:rPr lang="en-US" dirty="0" smtClean="0"/>
                        <a:t>Encrypt everything (all data collected) </a:t>
                      </a:r>
                      <a:endParaRPr lang="en-US" dirty="0"/>
                    </a:p>
                  </a:txBody>
                  <a:tcPr marL="84666" marR="8466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57%</a:t>
                      </a:r>
                    </a:p>
                  </a:txBody>
                  <a:tcPr marL="84666" marR="84666"/>
                </a:tc>
              </a:tr>
              <a:tr h="417172">
                <a:tc>
                  <a:txBody>
                    <a:bodyPr/>
                    <a:lstStyle/>
                    <a:p>
                      <a:r>
                        <a:rPr lang="en-US" dirty="0" smtClean="0"/>
                        <a:t>Have CPO or equivalent</a:t>
                      </a:r>
                      <a:endParaRPr lang="en-US" dirty="0"/>
                    </a:p>
                  </a:txBody>
                  <a:tcPr marL="84666" marR="8466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78%</a:t>
                      </a:r>
                    </a:p>
                  </a:txBody>
                  <a:tcPr marL="84666" marR="84666"/>
                </a:tc>
              </a:tr>
              <a:tr h="417172">
                <a:tc>
                  <a:txBody>
                    <a:bodyPr/>
                    <a:lstStyle/>
                    <a:p>
                      <a:r>
                        <a:rPr lang="en-US" dirty="0" smtClean="0"/>
                        <a:t>Privacy Policy on website </a:t>
                      </a:r>
                      <a:endParaRPr lang="en-US" dirty="0"/>
                    </a:p>
                  </a:txBody>
                  <a:tcPr marL="84666" marR="8466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58%</a:t>
                      </a:r>
                    </a:p>
                  </a:txBody>
                  <a:tcPr marL="84666" marR="84666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0136" y="4438173"/>
            <a:ext cx="3810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Room for improvement!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915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116"/>
    </mc:Choice>
    <mc:Fallback xmlns="">
      <p:transition xmlns:p14="http://schemas.microsoft.com/office/powerpoint/2010/main" spd="slow" advTm="641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Company size and behaviors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14</a:t>
            </a:fld>
            <a:endParaRPr lang="en-US"/>
          </a:p>
        </p:txBody>
      </p:sp>
      <p:pic>
        <p:nvPicPr>
          <p:cNvPr id="6" name="Content Placeholder 5" descr="company_size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35" r="-3135"/>
          <a:stretch>
            <a:fillRect/>
          </a:stretch>
        </p:blipFill>
        <p:spPr>
          <a:xfrm>
            <a:off x="0" y="1346023"/>
            <a:ext cx="8802765" cy="5216453"/>
          </a:xfrm>
        </p:spPr>
      </p:pic>
    </p:spTree>
    <p:extLst>
      <p:ext uri="{BB962C8B-B14F-4D97-AF65-F5344CB8AC3E}">
        <p14:creationId xmlns:p14="http://schemas.microsoft.com/office/powerpoint/2010/main" val="12857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982"/>
    </mc:Choice>
    <mc:Fallback xmlns="">
      <p:transition xmlns:p14="http://schemas.microsoft.com/office/powerpoint/2010/main" spd="slow" advTm="53982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do you turn to?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15</a:t>
            </a:fld>
            <a:endParaRPr lang="en-US"/>
          </a:p>
        </p:txBody>
      </p:sp>
      <p:pic>
        <p:nvPicPr>
          <p:cNvPr id="8" name="Content Placeholder 7" descr="advice_size_byadvice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09" r="-9209"/>
          <a:stretch>
            <a:fillRect/>
          </a:stretch>
        </p:blipFill>
        <p:spPr>
          <a:xfrm>
            <a:off x="-183667" y="1428897"/>
            <a:ext cx="9161612" cy="5429103"/>
          </a:xfrm>
        </p:spPr>
      </p:pic>
    </p:spTree>
    <p:extLst>
      <p:ext uri="{BB962C8B-B14F-4D97-AF65-F5344CB8AC3E}">
        <p14:creationId xmlns:p14="http://schemas.microsoft.com/office/powerpoint/2010/main" val="203543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03"/>
    </mc:Choice>
    <mc:Fallback xmlns="">
      <p:transition xmlns:p14="http://schemas.microsoft.com/office/powerpoint/2010/main" spd="slow" advTm="33303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do you turn to?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16</a:t>
            </a:fld>
            <a:endParaRPr lang="en-US"/>
          </a:p>
        </p:txBody>
      </p:sp>
      <p:pic>
        <p:nvPicPr>
          <p:cNvPr id="5" name="Content Placeholder 4" descr="advice_size_only3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67" b="-7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9580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51"/>
    </mc:Choice>
    <mc:Fallback xmlns="">
      <p:transition xmlns:p14="http://schemas.microsoft.com/office/powerpoint/2010/main" spd="slow" advTm="3165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 and analytics heavily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87.4% use at least one analytics company</a:t>
            </a:r>
          </a:p>
          <a:p>
            <a:r>
              <a:rPr lang="en-US" sz="2800" dirty="0" smtClean="0"/>
              <a:t>86.5% use at least one advertising company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5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83"/>
    </mc:Choice>
    <mc:Fallback xmlns="">
      <p:transition xmlns:p14="http://schemas.microsoft.com/office/powerpoint/2010/main" spd="slow" advTm="22083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Third-party tools</a:t>
            </a:r>
            <a:endParaRPr lang="en-US" dirty="0"/>
          </a:p>
        </p:txBody>
      </p:sp>
      <p:pic>
        <p:nvPicPr>
          <p:cNvPr id="5" name="Content Placeholder 3" descr="calAG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42" r="-47842"/>
          <a:stretch>
            <a:fillRect/>
          </a:stretch>
        </p:blipFill>
        <p:spPr>
          <a:xfrm>
            <a:off x="2427968" y="1658597"/>
            <a:ext cx="8229600" cy="4876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 descr="Screen Shot 2014-02-15 at 2.54.4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4398"/>
            <a:ext cx="6019800" cy="736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659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27"/>
    </mc:Choice>
    <mc:Fallback xmlns="">
      <p:transition xmlns:p14="http://schemas.microsoft.com/office/powerpoint/2010/main" spd="slow" advTm="470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93952"/>
            <a:ext cx="8362671" cy="105847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How Familiar Are You With The Types Of Data Collected By </a:t>
            </a:r>
            <a:r>
              <a:rPr lang="en-US" dirty="0" smtClean="0"/>
              <a:t>Third-Party Tools</a:t>
            </a:r>
            <a:endParaRPr lang="en-US" dirty="0"/>
          </a:p>
        </p:txBody>
      </p:sp>
      <p:pic>
        <p:nvPicPr>
          <p:cNvPr id="4" name="Content Placeholder 3" descr=" thirdparty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" r="3335"/>
          <a:stretch>
            <a:fillRect/>
          </a:stretch>
        </p:blipFill>
        <p:spPr>
          <a:xfrm>
            <a:off x="442929" y="1952365"/>
            <a:ext cx="7620000" cy="43735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19</a:t>
            </a:fld>
            <a:endParaRPr lang="en-US"/>
          </a:p>
        </p:txBody>
      </p:sp>
      <p:sp useBgFill="1">
        <p:nvSpPr>
          <p:cNvPr id="6" name="TextBox 5"/>
          <p:cNvSpPr txBox="1"/>
          <p:nvPr/>
        </p:nvSpPr>
        <p:spPr>
          <a:xfrm>
            <a:off x="4124253" y="2853784"/>
            <a:ext cx="4752169" cy="3324659"/>
          </a:xfrm>
          <a:prstGeom prst="rect">
            <a:avLst/>
          </a:prstGeom>
          <a:ln w="28575" cmpd="sng"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 useBgFill="1">
        <p:nvSpPr>
          <p:cNvPr id="7" name="TextBox 6"/>
          <p:cNvSpPr txBox="1"/>
          <p:nvPr/>
        </p:nvSpPr>
        <p:spPr>
          <a:xfrm rot="227145">
            <a:off x="2996334" y="2784147"/>
            <a:ext cx="3626181" cy="103848"/>
          </a:xfrm>
          <a:prstGeom prst="rect">
            <a:avLst/>
          </a:prstGeom>
          <a:ln w="28575" cmpd="sng"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 useBgFill="1">
        <p:nvSpPr>
          <p:cNvPr id="10" name="TextBox 9"/>
          <p:cNvSpPr txBox="1"/>
          <p:nvPr/>
        </p:nvSpPr>
        <p:spPr>
          <a:xfrm rot="21162607">
            <a:off x="2874117" y="5306031"/>
            <a:ext cx="3654188" cy="127407"/>
          </a:xfrm>
          <a:prstGeom prst="rect">
            <a:avLst/>
          </a:prstGeom>
          <a:ln w="28575" cmpd="sng"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491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909"/>
    </mc:Choice>
    <mc:Fallback xmlns="">
      <p:transition xmlns:p14="http://schemas.microsoft.com/office/powerpoint/2010/main" spd="slow" advTm="779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6876"/>
            <a:ext cx="8327390" cy="1005546"/>
          </a:xfrm>
        </p:spPr>
        <p:txBody>
          <a:bodyPr/>
          <a:lstStyle/>
          <a:p>
            <a:r>
              <a:rPr lang="en-US" dirty="0" smtClean="0"/>
              <a:t>App Developer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Privacy and Security features compete with</a:t>
            </a:r>
          </a:p>
          <a:p>
            <a:pPr marL="617220" lvl="1" indent="-342900">
              <a:buFont typeface="Arial"/>
              <a:buChar char="•"/>
            </a:pPr>
            <a:r>
              <a:rPr lang="en-US" sz="2400" dirty="0" smtClean="0"/>
              <a:t>Features requested by customers</a:t>
            </a:r>
          </a:p>
          <a:p>
            <a:pPr marL="617220" lvl="1" indent="-342900">
              <a:buFont typeface="Arial"/>
              <a:buChar char="•"/>
            </a:pPr>
            <a:r>
              <a:rPr lang="en-US" sz="2400" dirty="0" smtClean="0"/>
              <a:t>Data requested by financers</a:t>
            </a:r>
          </a:p>
          <a:p>
            <a:pPr marL="617220" lvl="1" indent="-342900">
              <a:buFont typeface="Arial"/>
              <a:buChar char="•"/>
            </a:pPr>
            <a:r>
              <a:rPr lang="en-US" sz="2400" dirty="0" smtClean="0"/>
              <a:t>Revenue model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 descr="appde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968" y="3736025"/>
            <a:ext cx="2845032" cy="283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44"/>
    </mc:Choice>
    <mc:Fallback xmlns="">
      <p:transition xmlns:p14="http://schemas.microsoft.com/office/powerpoint/2010/main" spd="slow" advTm="60044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71" y="1600200"/>
            <a:ext cx="8931729" cy="4876800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/>
              <a:t>Small </a:t>
            </a:r>
            <a:r>
              <a:rPr lang="en-US" sz="2800" dirty="0" smtClean="0"/>
              <a:t>companies lack privacy and security behaviors</a:t>
            </a:r>
          </a:p>
          <a:p>
            <a:pPr marL="617220" lvl="1" indent="-342900">
              <a:buFont typeface="Arial"/>
              <a:buChar char="•"/>
            </a:pPr>
            <a:r>
              <a:rPr lang="en-US" sz="2400" dirty="0" smtClean="0"/>
              <a:t>Free or quick tools needed</a:t>
            </a:r>
          </a:p>
          <a:p>
            <a:pPr marL="617220" lvl="1" indent="-342900">
              <a:buFont typeface="Arial"/>
              <a:buChar char="•"/>
            </a:pPr>
            <a:r>
              <a:rPr lang="en-US" sz="2400" dirty="0" smtClean="0"/>
              <a:t>Usable tools needed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Small </a:t>
            </a:r>
            <a:r>
              <a:rPr lang="en-US" sz="2800" dirty="0"/>
              <a:t>c</a:t>
            </a:r>
            <a:r>
              <a:rPr lang="en-US" sz="2800" dirty="0" smtClean="0"/>
              <a:t>ompany developers rely on social ties for advice</a:t>
            </a:r>
          </a:p>
          <a:p>
            <a:pPr marL="617220" lvl="1" indent="-342900">
              <a:buFont typeface="Arial"/>
              <a:buChar char="•"/>
            </a:pPr>
            <a:r>
              <a:rPr lang="en-US" sz="2400" dirty="0" smtClean="0"/>
              <a:t>Opportunities for intervention in social networks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Legalese </a:t>
            </a:r>
            <a:r>
              <a:rPr lang="en-US" sz="2800" dirty="0"/>
              <a:t>h</a:t>
            </a:r>
            <a:r>
              <a:rPr lang="en-US" sz="2800" dirty="0" smtClean="0"/>
              <a:t>inders </a:t>
            </a:r>
            <a:r>
              <a:rPr lang="en-US" sz="2800" dirty="0"/>
              <a:t>r</a:t>
            </a:r>
            <a:r>
              <a:rPr lang="en-US" sz="2800" dirty="0" smtClean="0"/>
              <a:t>eading </a:t>
            </a:r>
            <a:r>
              <a:rPr lang="en-US" sz="2800" dirty="0"/>
              <a:t>and w</a:t>
            </a:r>
            <a:r>
              <a:rPr lang="en-US" sz="2800" dirty="0" smtClean="0"/>
              <a:t>riting </a:t>
            </a:r>
            <a:r>
              <a:rPr lang="en-US" sz="2800" dirty="0"/>
              <a:t>of </a:t>
            </a:r>
            <a:r>
              <a:rPr lang="en-US" sz="2800" dirty="0" smtClean="0"/>
              <a:t>privacy policies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Third-Party </a:t>
            </a:r>
            <a:r>
              <a:rPr lang="en-US" sz="2800" dirty="0" smtClean="0"/>
              <a:t>tools heavily used</a:t>
            </a:r>
          </a:p>
          <a:p>
            <a:pPr marL="617220" lvl="1" indent="-342900">
              <a:buFont typeface="Arial"/>
              <a:buChar char="•"/>
            </a:pPr>
            <a:r>
              <a:rPr lang="en-US" sz="2400" dirty="0" smtClean="0"/>
              <a:t>Third-party tools should be explicit about data handling	</a:t>
            </a:r>
          </a:p>
          <a:p>
            <a:pPr marL="342900" indent="-342900">
              <a:buFont typeface="Arial"/>
              <a:buChar char="•"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2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599"/>
    </mc:Choice>
    <mc:Fallback xmlns="">
      <p:transition xmlns:p14="http://schemas.microsoft.com/office/powerpoint/2010/main" spd="slow" advTm="47599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563" y="2438076"/>
            <a:ext cx="7772400" cy="98953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	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balebako@cmu.edu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83866" y="1112840"/>
            <a:ext cx="416276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8515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6"/>
    </mc:Choice>
    <mc:Fallback xmlns="">
      <p:transition xmlns:p14="http://schemas.microsoft.com/office/powerpoint/2010/main" spd="slow" advTm="3286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Privacy Policies Are Not Considered Useful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“</a:t>
            </a:r>
            <a:r>
              <a:rPr lang="en-US" sz="2800" dirty="0"/>
              <a:t>I haven’t even read [our privacy policy]. I mean, it’s just legal stuff that’s required, so I just put in there.” </a:t>
            </a:r>
            <a:r>
              <a:rPr lang="en-US" sz="2000" dirty="0"/>
              <a:t>– P4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7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78"/>
    </mc:Choice>
    <mc:Fallback xmlns="">
      <p:transition xmlns:p14="http://schemas.microsoft.com/office/powerpoint/2010/main" spd="slow" advTm="19378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Developers have time and resource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“I don’t see the time it would take to implement that over cutting and pasting someone else’s privacy policies.... I don’t see the value being such that that’s worth it.</a:t>
            </a:r>
            <a:r>
              <a:rPr lang="en-US" sz="2800" dirty="0" smtClean="0"/>
              <a:t>”</a:t>
            </a:r>
          </a:p>
          <a:p>
            <a:pPr marL="457200" lvl="1" indent="0">
              <a:buNone/>
            </a:pPr>
            <a:r>
              <a:rPr lang="en-US" sz="2400" dirty="0" smtClean="0"/>
              <a:t>			-P10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3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57"/>
    </mc:Choice>
    <mc:Fallback xmlns="">
      <p:transition xmlns:p14="http://schemas.microsoft.com/office/powerpoint/2010/main" spd="slow" advTm="13657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Privacy and security behaviors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9796109"/>
              </p:ext>
            </p:extLst>
          </p:nvPr>
        </p:nvGraphicFramePr>
        <p:xfrm>
          <a:off x="457200" y="1600200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2673"/>
                <a:gridCol w="333692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Behavior</a:t>
                      </a:r>
                      <a:endParaRPr 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Percent</a:t>
                      </a:r>
                      <a:endParaRPr lang="en-US" dirty="0"/>
                    </a:p>
                  </a:txBody>
                  <a:tcPr marL="91439" marR="9143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 SSL </a:t>
                      </a:r>
                      <a:endParaRPr lang="en-US" dirty="0"/>
                    </a:p>
                  </a:txBody>
                  <a:tcPr marL="91439" marR="9143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83.8%</a:t>
                      </a:r>
                    </a:p>
                  </a:txBody>
                  <a:tcPr marL="91439" marR="91439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Encrypt data on phone </a:t>
                      </a:r>
                      <a:endParaRPr 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59.6%</a:t>
                      </a:r>
                    </a:p>
                  </a:txBody>
                  <a:tcPr marL="91439" marR="9143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Encrypt data in database </a:t>
                      </a:r>
                      <a:endParaRPr 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53.1%</a:t>
                      </a:r>
                    </a:p>
                  </a:txBody>
                  <a:tcPr marL="91439" marR="9143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Encrypt everything (all data collected) </a:t>
                      </a:r>
                      <a:endParaRPr lang="en-US" dirty="0"/>
                    </a:p>
                  </a:txBody>
                  <a:tcPr marL="91439" marR="9143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57.0%</a:t>
                      </a:r>
                    </a:p>
                  </a:txBody>
                  <a:tcPr marL="91439" marR="91439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Revenue from advertising </a:t>
                      </a:r>
                      <a:endParaRPr lang="en-US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48.2%</a:t>
                      </a:r>
                    </a:p>
                  </a:txBody>
                  <a:tcPr marL="91439" marR="9143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Have CPO or equivalent</a:t>
                      </a:r>
                      <a:endParaRPr lang="en-US" dirty="0"/>
                    </a:p>
                  </a:txBody>
                  <a:tcPr marL="91439" marR="9143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78.1%</a:t>
                      </a:r>
                    </a:p>
                  </a:txBody>
                  <a:tcPr marL="91439" marR="91439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Privacy Policy on website </a:t>
                      </a:r>
                      <a:endParaRPr lang="en-US" dirty="0"/>
                    </a:p>
                  </a:txBody>
                  <a:tcPr marL="91439" marR="9143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57.9%</a:t>
                      </a:r>
                    </a:p>
                  </a:txBody>
                  <a:tcPr marL="91439" marR="91439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8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 and analytics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6352735"/>
              </p:ext>
            </p:extLst>
          </p:nvPr>
        </p:nvGraphicFramePr>
        <p:xfrm>
          <a:off x="457200" y="1600200"/>
          <a:ext cx="8229602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1"/>
                <a:gridCol w="41148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 or</a:t>
                      </a:r>
                      <a:r>
                        <a:rPr lang="en-US" baseline="0" dirty="0" smtClean="0"/>
                        <a:t> analytic provider</a:t>
                      </a:r>
                      <a:endParaRPr lang="en-US" dirty="0"/>
                    </a:p>
                  </a:txBody>
                  <a:tcPr marL="98754" marR="9875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percent</a:t>
                      </a:r>
                      <a:endParaRPr lang="en-US" dirty="0"/>
                    </a:p>
                  </a:txBody>
                  <a:tcPr marL="98754" marR="9875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Google analytics </a:t>
                      </a:r>
                      <a:endParaRPr lang="en-US" dirty="0"/>
                    </a:p>
                  </a:txBody>
                  <a:tcPr marL="98754" marR="9875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82%</a:t>
                      </a:r>
                      <a:endParaRPr lang="en-US" dirty="0"/>
                    </a:p>
                  </a:txBody>
                  <a:tcPr marL="98754" marR="9875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Google ads </a:t>
                      </a:r>
                      <a:endParaRPr lang="en-US" dirty="0"/>
                    </a:p>
                  </a:txBody>
                  <a:tcPr marL="98754" marR="9875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64%</a:t>
                      </a:r>
                      <a:endParaRPr lang="en-US" dirty="0"/>
                    </a:p>
                  </a:txBody>
                  <a:tcPr marL="98754" marR="9875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Flurry analytics </a:t>
                      </a:r>
                      <a:endParaRPr lang="en-US" dirty="0"/>
                    </a:p>
                  </a:txBody>
                  <a:tcPr marL="98754" marR="9875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17%</a:t>
                      </a:r>
                      <a:endParaRPr lang="en-US" dirty="0"/>
                    </a:p>
                  </a:txBody>
                  <a:tcPr marL="98754" marR="98754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No ads </a:t>
                      </a:r>
                      <a:endParaRPr lang="en-US" dirty="0"/>
                    </a:p>
                  </a:txBody>
                  <a:tcPr marL="98754" marR="9875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13%</a:t>
                      </a:r>
                      <a:endParaRPr lang="en-US" dirty="0"/>
                    </a:p>
                  </a:txBody>
                  <a:tcPr marL="98754" marR="9875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 analytics </a:t>
                      </a:r>
                      <a:endParaRPr lang="en-US" dirty="0"/>
                    </a:p>
                  </a:txBody>
                  <a:tcPr marL="98754" marR="9875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13%</a:t>
                      </a:r>
                      <a:endParaRPr lang="en-US" dirty="0"/>
                    </a:p>
                  </a:txBody>
                  <a:tcPr marL="98754" marR="98754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5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920" y="350087"/>
            <a:ext cx="8229600" cy="1143000"/>
          </a:xfrm>
        </p:spPr>
        <p:txBody>
          <a:bodyPr/>
          <a:lstStyle/>
          <a:p>
            <a:r>
              <a:rPr lang="en-US" dirty="0" smtClean="0"/>
              <a:t>Advice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2609"/>
            <a:ext cx="8229600" cy="400775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26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624777" y="1769346"/>
            <a:ext cx="3325091" cy="313915"/>
          </a:xfrm>
          <a:prstGeom prst="rect">
            <a:avLst/>
          </a:prstGeom>
          <a:noFill/>
          <a:ln w="28575" cmpd="sng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463220" y="2207125"/>
            <a:ext cx="3814876" cy="332743"/>
          </a:xfrm>
          <a:prstGeom prst="rect">
            <a:avLst/>
          </a:prstGeom>
          <a:noFill/>
          <a:ln w="28575" cmpd="sng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788960" y="3515307"/>
            <a:ext cx="4647159" cy="337302"/>
          </a:xfrm>
          <a:prstGeom prst="rect">
            <a:avLst/>
          </a:prstGeom>
          <a:noFill/>
          <a:ln w="28575" cmpd="sng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798653" y="3096356"/>
            <a:ext cx="3053412" cy="295089"/>
          </a:xfrm>
          <a:prstGeom prst="rect">
            <a:avLst/>
          </a:prstGeom>
          <a:noFill/>
          <a:ln w="28575" cmpd="sng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274053" y="3552961"/>
            <a:ext cx="1231330" cy="276263"/>
          </a:xfrm>
          <a:prstGeom prst="rect">
            <a:avLst/>
          </a:prstGeom>
          <a:noFill/>
          <a:ln w="28575" cmpd="sng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62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/>
              <a:t>Exploratory Interviews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Quantitative on-line study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5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71"/>
    </mc:Choice>
    <mc:Fallback xmlns="">
      <p:transition xmlns:p14="http://schemas.microsoft.com/office/powerpoint/2010/main" spd="slow" advTm="1467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Small companies lack privacy and security behaviors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Small </a:t>
            </a:r>
            <a:r>
              <a:rPr lang="en-US" dirty="0"/>
              <a:t>c</a:t>
            </a:r>
            <a:r>
              <a:rPr lang="en-US" dirty="0" smtClean="0"/>
              <a:t>ompany developers rely on social ties for advice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Legalese </a:t>
            </a:r>
            <a:r>
              <a:rPr lang="en-US" dirty="0"/>
              <a:t>h</a:t>
            </a:r>
            <a:r>
              <a:rPr lang="en-US" dirty="0" smtClean="0"/>
              <a:t>inders </a:t>
            </a:r>
            <a:r>
              <a:rPr lang="en-US" dirty="0"/>
              <a:t>r</a:t>
            </a:r>
            <a:r>
              <a:rPr lang="en-US" dirty="0" smtClean="0"/>
              <a:t>eading </a:t>
            </a:r>
            <a:r>
              <a:rPr lang="en-US" dirty="0"/>
              <a:t>and w</a:t>
            </a:r>
            <a:r>
              <a:rPr lang="en-US" dirty="0" smtClean="0"/>
              <a:t>riting </a:t>
            </a:r>
            <a:r>
              <a:rPr lang="en-US" dirty="0"/>
              <a:t>of </a:t>
            </a:r>
            <a:r>
              <a:rPr lang="en-US" dirty="0" smtClean="0"/>
              <a:t>privacy </a:t>
            </a:r>
            <a:r>
              <a:rPr lang="en-US" dirty="0"/>
              <a:t>p</a:t>
            </a:r>
            <a:r>
              <a:rPr lang="en-US" dirty="0" smtClean="0"/>
              <a:t>olicies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Third-Party </a:t>
            </a:r>
            <a:r>
              <a:rPr lang="en-US" dirty="0" smtClean="0"/>
              <a:t>tools heavily 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5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321"/>
    </mc:Choice>
    <mc:Fallback xmlns="">
      <p:transition xmlns:p14="http://schemas.microsoft.com/office/powerpoint/2010/main" spd="slow" advTm="6532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 Recruitment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13 developers interviewed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Recruited through craigslist</a:t>
            </a:r>
            <a:r>
              <a:rPr lang="en-US" sz="2800" dirty="0"/>
              <a:t> </a:t>
            </a:r>
            <a:r>
              <a:rPr lang="en-US" sz="2800" dirty="0" smtClean="0"/>
              <a:t>and </a:t>
            </a:r>
            <a:r>
              <a:rPr lang="en-US" sz="2800" dirty="0" err="1" smtClean="0"/>
              <a:t>Meetups</a:t>
            </a:r>
            <a:endParaRPr lang="en-US" sz="2800" dirty="0"/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$20 for one-hour interview</a:t>
            </a:r>
          </a:p>
          <a:p>
            <a:pPr marL="342900" indent="-342900">
              <a:buFont typeface="Arial"/>
              <a:buChar char="•"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6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272"/>
    </mc:Choice>
    <mc:Fallback xmlns="">
      <p:transition xmlns:p14="http://schemas.microsoft.com/office/powerpoint/2010/main" spd="slow" advTm="5327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 Demographics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Variety of revenue models</a:t>
            </a:r>
          </a:p>
          <a:p>
            <a:pPr marL="803275" lvl="1" indent="-342900">
              <a:buFont typeface="Arial"/>
              <a:buChar char="•"/>
            </a:pPr>
            <a:r>
              <a:rPr lang="en-US" sz="2400" dirty="0" smtClean="0"/>
              <a:t>Advertising</a:t>
            </a:r>
          </a:p>
          <a:p>
            <a:pPr marL="803275" lvl="1" indent="-342900">
              <a:buFont typeface="Arial"/>
              <a:buChar char="•"/>
            </a:pPr>
            <a:r>
              <a:rPr lang="en-US" sz="2400" dirty="0" smtClean="0"/>
              <a:t>Subscription</a:t>
            </a:r>
          </a:p>
          <a:p>
            <a:pPr marL="803275" lvl="1" indent="-342900">
              <a:buFont typeface="Arial"/>
              <a:buChar char="•"/>
            </a:pPr>
            <a:r>
              <a:rPr lang="en-US" sz="2400" dirty="0" smtClean="0"/>
              <a:t>Pay-per-use</a:t>
            </a:r>
          </a:p>
          <a:p>
            <a:pPr marL="803275" lvl="1" indent="-342900">
              <a:buFont typeface="Arial"/>
              <a:buChar char="•"/>
            </a:pPr>
            <a:r>
              <a:rPr lang="en-US" sz="2400" dirty="0" smtClean="0"/>
              <a:t>Non-Profit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Seven different states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Small company size well-represented</a:t>
            </a:r>
            <a:endParaRPr lang="en-US" sz="2800" dirty="0"/>
          </a:p>
          <a:p>
            <a:pPr marL="342900" indent="-342900">
              <a:buFont typeface="Arial"/>
              <a:buChar char="•"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2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42"/>
    </mc:Choice>
    <mc:Fallback xmlns="">
      <p:transition xmlns:p14="http://schemas.microsoft.com/office/powerpoint/2010/main" spd="slow" advTm="4094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15" y="617441"/>
            <a:ext cx="8519995" cy="899699"/>
          </a:xfrm>
        </p:spPr>
        <p:txBody>
          <a:bodyPr/>
          <a:lstStyle/>
          <a:p>
            <a:r>
              <a:rPr lang="en-US" dirty="0" smtClean="0"/>
              <a:t>Tools impact privacy and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Interviewees do:</a:t>
            </a:r>
          </a:p>
          <a:p>
            <a:pPr marL="617220" lvl="1" indent="-342900">
              <a:buFont typeface="Arial"/>
              <a:buChar char="•"/>
            </a:pPr>
            <a:r>
              <a:rPr lang="en-US" sz="2400" dirty="0" smtClean="0"/>
              <a:t>Use cloud computing</a:t>
            </a:r>
          </a:p>
          <a:p>
            <a:pPr marL="617220" lvl="1" indent="-342900">
              <a:buFont typeface="Arial"/>
              <a:buChar char="•"/>
            </a:pPr>
            <a:r>
              <a:rPr lang="en-US" sz="2400" dirty="0" smtClean="0"/>
              <a:t>Use authentication tools such as Facebook</a:t>
            </a:r>
          </a:p>
          <a:p>
            <a:pPr marL="617220" lvl="1" indent="-342900">
              <a:buFont typeface="Arial"/>
              <a:buChar char="•"/>
            </a:pPr>
            <a:r>
              <a:rPr lang="en-US" sz="2400" dirty="0" smtClean="0"/>
              <a:t>Use analytics such as Google and Flurry</a:t>
            </a:r>
          </a:p>
          <a:p>
            <a:pPr marL="617220" lvl="1" indent="-342900">
              <a:buFont typeface="Arial"/>
              <a:buChar char="•"/>
            </a:pPr>
            <a:r>
              <a:rPr lang="en-US" sz="2400" dirty="0" smtClean="0"/>
              <a:t>Use </a:t>
            </a:r>
            <a:r>
              <a:rPr lang="en-US" sz="2400" dirty="0"/>
              <a:t>o</a:t>
            </a:r>
            <a:r>
              <a:rPr lang="en-US" sz="2400" dirty="0" smtClean="0"/>
              <a:t>pen source tools such as </a:t>
            </a:r>
            <a:r>
              <a:rPr lang="en-US" sz="2400" dirty="0" err="1" smtClean="0"/>
              <a:t>mysql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3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415"/>
    </mc:Choice>
    <mc:Fallback xmlns="">
      <p:transition xmlns:p14="http://schemas.microsoft.com/office/powerpoint/2010/main" spd="slow" advTm="9241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not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Interviewees don’t use or are unaware of:</a:t>
            </a:r>
          </a:p>
          <a:p>
            <a:pPr marL="617220" lvl="1" indent="-342900">
              <a:buFont typeface="Arial"/>
              <a:buChar char="•"/>
            </a:pPr>
            <a:r>
              <a:rPr lang="en-US" sz="2400" dirty="0" smtClean="0"/>
              <a:t>Use privacy </a:t>
            </a:r>
            <a:r>
              <a:rPr lang="en-US" sz="2400" dirty="0"/>
              <a:t>p</a:t>
            </a:r>
            <a:r>
              <a:rPr lang="en-US" sz="2400" dirty="0" smtClean="0"/>
              <a:t>olicy </a:t>
            </a:r>
            <a:r>
              <a:rPr lang="en-US" sz="2400" dirty="0"/>
              <a:t>generators </a:t>
            </a:r>
          </a:p>
          <a:p>
            <a:pPr marL="617220" lvl="1" indent="-342900">
              <a:buFont typeface="Arial"/>
              <a:buChar char="•"/>
            </a:pPr>
            <a:r>
              <a:rPr lang="en-US" sz="2400" dirty="0" smtClean="0"/>
              <a:t>Use security </a:t>
            </a:r>
            <a:r>
              <a:rPr lang="en-US" sz="2400" dirty="0"/>
              <a:t>audits</a:t>
            </a:r>
          </a:p>
          <a:p>
            <a:pPr marL="617220" lvl="1" indent="-342900">
              <a:buFont typeface="Arial"/>
              <a:buChar char="•"/>
            </a:pPr>
            <a:r>
              <a:rPr lang="en-US" sz="2400" dirty="0"/>
              <a:t>Read third-party privacy policies</a:t>
            </a:r>
          </a:p>
          <a:p>
            <a:pPr marL="617220" lvl="1" indent="-342900">
              <a:buFont typeface="Arial"/>
              <a:buChar char="•"/>
            </a:pPr>
            <a:r>
              <a:rPr lang="en-US" sz="2400" dirty="0"/>
              <a:t>Delete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4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781"/>
    </mc:Choice>
    <mc:Fallback xmlns="">
      <p:transition xmlns:p14="http://schemas.microsoft.com/office/powerpoint/2010/main" spd="slow" advTm="8078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9</a:t>
            </a:fld>
            <a:endParaRPr lang="en-US"/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/>
          <a:srcRect t="7334" b="7334"/>
          <a:stretch>
            <a:fillRect/>
          </a:stretch>
        </p:blipFill>
        <p:spPr>
          <a:xfrm>
            <a:off x="441951" y="1498238"/>
            <a:ext cx="8434473" cy="478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63"/>
    </mc:Choice>
    <mc:Fallback xmlns="">
      <p:transition xmlns:p14="http://schemas.microsoft.com/office/powerpoint/2010/main" spd="slow" advTm="9163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|1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8|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4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cups-cylab-isr-epp2">
  <a:themeElements>
    <a:clrScheme name="Custom 27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FF0000"/>
      </a:hlink>
      <a:folHlink>
        <a:srgbClr val="F8CE8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4401</TotalTime>
  <Words>994</Words>
  <Application>Microsoft Office PowerPoint</Application>
  <PresentationFormat>On-screen Show (4:3)</PresentationFormat>
  <Paragraphs>214</Paragraphs>
  <Slides>26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cups-cylab-isr-epp2</vt:lpstr>
      <vt:lpstr>Clarity</vt:lpstr>
      <vt:lpstr>The Privacy and Security Behaviors of Smartphone App Developers</vt:lpstr>
      <vt:lpstr>App Developer decisions</vt:lpstr>
      <vt:lpstr>Research Project</vt:lpstr>
      <vt:lpstr>Findings</vt:lpstr>
      <vt:lpstr>Participant Recruitment</vt:lpstr>
      <vt:lpstr>Participant Demographics</vt:lpstr>
      <vt:lpstr>Tools impact privacy and security</vt:lpstr>
      <vt:lpstr>Tools not used</vt:lpstr>
      <vt:lpstr>PowerPoint Presentation</vt:lpstr>
      <vt:lpstr>On-line surveys</vt:lpstr>
      <vt:lpstr>Company demographics</vt:lpstr>
      <vt:lpstr>Data collected or stored</vt:lpstr>
      <vt:lpstr>Privacy and security behaviors</vt:lpstr>
      <vt:lpstr>Company size and behaviors</vt:lpstr>
      <vt:lpstr>Who do you turn to?</vt:lpstr>
      <vt:lpstr>Who do you turn to?</vt:lpstr>
      <vt:lpstr>Ad and analytics heavily used</vt:lpstr>
      <vt:lpstr>Third-party tools</vt:lpstr>
      <vt:lpstr>How Familiar Are You With The Types Of Data Collected By Third-Party Tools</vt:lpstr>
      <vt:lpstr>Findings</vt:lpstr>
      <vt:lpstr> </vt:lpstr>
      <vt:lpstr>Privacy Policies Are Not Considered Useful</vt:lpstr>
      <vt:lpstr>Developers have time and resource constraints</vt:lpstr>
      <vt:lpstr>Privacy and security behaviors</vt:lpstr>
      <vt:lpstr>Ad and analytics</vt:lpstr>
      <vt:lpstr>Advice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Lorrie Cranor</dc:creator>
  <cp:lastModifiedBy>Jason Hong</cp:lastModifiedBy>
  <cp:revision>387</cp:revision>
  <cp:lastPrinted>2014-02-17T19:54:55Z</cp:lastPrinted>
  <dcterms:created xsi:type="dcterms:W3CDTF">2012-10-03T18:28:45Z</dcterms:created>
  <dcterms:modified xsi:type="dcterms:W3CDTF">2014-03-16T01:11:07Z</dcterms:modified>
</cp:coreProperties>
</file>